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aleway"/>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5069977281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5069977281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5069977281_1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5069977281_1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069977281_1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069977281_1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069977281_1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069977281_1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5069977281_1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5069977281_1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5069977281_1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5069977281_1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2.pn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490"/>
          </a:xfrm>
          <a:prstGeom prst="rect">
            <a:avLst/>
          </a:prstGeom>
          <a:noFill/>
          <a:ln>
            <a:noFill/>
          </a:ln>
        </p:spPr>
      </p:pic>
      <p:pic>
        <p:nvPicPr>
          <p:cNvPr id="11" name="Google Shape;11;p2"/>
          <p:cNvPicPr preferRelativeResize="0"/>
          <p:nvPr/>
        </p:nvPicPr>
        <p:blipFill>
          <a:blip r:embed="rId3">
            <a:alphaModFix/>
          </a:blip>
          <a:stretch>
            <a:fillRect/>
          </a:stretch>
        </p:blipFill>
        <p:spPr>
          <a:xfrm>
            <a:off x="548650" y="791075"/>
            <a:ext cx="454450" cy="463425"/>
          </a:xfrm>
          <a:prstGeom prst="rect">
            <a:avLst/>
          </a:prstGeom>
          <a:noFill/>
          <a:ln>
            <a:noFill/>
          </a:ln>
        </p:spPr>
      </p:pic>
      <p:sp>
        <p:nvSpPr>
          <p:cNvPr id="12" name="Google Shape;12;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3" name="Google Shape;13;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4" name="Google Shape;14;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6" name="Google Shape;16;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17" name="Google Shape;17;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pic>
        <p:nvPicPr>
          <p:cNvPr id="18" name="Google Shape;18;p2"/>
          <p:cNvPicPr preferRelativeResize="0"/>
          <p:nvPr/>
        </p:nvPicPr>
        <p:blipFill>
          <a:blip r:embed="rId4">
            <a:alphaModFix/>
          </a:blip>
          <a:stretch>
            <a:fillRect/>
          </a:stretch>
        </p:blipFill>
        <p:spPr>
          <a:xfrm>
            <a:off x="463413" y="537975"/>
            <a:ext cx="624925" cy="3439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7" name="Shape 67"/>
        <p:cNvGrpSpPr/>
        <p:nvPr/>
      </p:nvGrpSpPr>
      <p:grpSpPr>
        <a:xfrm>
          <a:off x="0" y="0"/>
          <a:ext cx="0" cy="0"/>
          <a:chOff x="0" y="0"/>
          <a:chExt cx="0" cy="0"/>
        </a:xfrm>
      </p:grpSpPr>
      <p:grpSp>
        <p:nvGrpSpPr>
          <p:cNvPr id="68" name="Google Shape;68;p11"/>
          <p:cNvGrpSpPr/>
          <p:nvPr/>
        </p:nvGrpSpPr>
        <p:grpSpPr>
          <a:xfrm>
            <a:off x="830392" y="4169130"/>
            <a:ext cx="745763" cy="45826"/>
            <a:chOff x="4580561" y="2589004"/>
            <a:chExt cx="1064464" cy="25200"/>
          </a:xfrm>
        </p:grpSpPr>
        <p:sp>
          <p:nvSpPr>
            <p:cNvPr id="69" name="Google Shape;6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72" name="Google Shape;7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6" name="Google Shape;7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77" name="Google Shape;7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79" name="Google Shape;79;p12"/>
          <p:cNvGrpSpPr/>
          <p:nvPr/>
        </p:nvGrpSpPr>
        <p:grpSpPr>
          <a:xfrm>
            <a:off x="830392" y="1191256"/>
            <a:ext cx="745763" cy="45826"/>
            <a:chOff x="4580561" y="2589004"/>
            <a:chExt cx="1064464" cy="25200"/>
          </a:xfrm>
        </p:grpSpPr>
        <p:sp>
          <p:nvSpPr>
            <p:cNvPr id="80" name="Google Shape;80;p12"/>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2"/>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84" name="Google Shape;8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85" name="Shape 85"/>
        <p:cNvGrpSpPr/>
        <p:nvPr/>
      </p:nvGrpSpPr>
      <p:grpSpPr>
        <a:xfrm>
          <a:off x="0" y="0"/>
          <a:ext cx="0" cy="0"/>
          <a:chOff x="0" y="0"/>
          <a:chExt cx="0" cy="0"/>
        </a:xfrm>
      </p:grpSpPr>
      <p:grpSp>
        <p:nvGrpSpPr>
          <p:cNvPr id="86" name="Google Shape;86;p14"/>
          <p:cNvGrpSpPr/>
          <p:nvPr/>
        </p:nvGrpSpPr>
        <p:grpSpPr>
          <a:xfrm>
            <a:off x="830392" y="4169130"/>
            <a:ext cx="745763" cy="45826"/>
            <a:chOff x="4580561" y="2589004"/>
            <a:chExt cx="1064464" cy="25200"/>
          </a:xfrm>
        </p:grpSpPr>
        <p:sp>
          <p:nvSpPr>
            <p:cNvPr id="87" name="Google Shape;87;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90" name="Google Shape;90;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91" name="Google Shape;9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94" name="Shape 94"/>
        <p:cNvGrpSpPr/>
        <p:nvPr/>
      </p:nvGrpSpPr>
      <p:grpSpPr>
        <a:xfrm>
          <a:off x="0" y="0"/>
          <a:ext cx="0" cy="0"/>
          <a:chOff x="0" y="0"/>
          <a:chExt cx="0" cy="0"/>
        </a:xfrm>
      </p:grpSpPr>
      <p:sp>
        <p:nvSpPr>
          <p:cNvPr id="95" name="Google Shape;95;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96" name="Google Shape;9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97" name="Google Shape;97;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98" name="Google Shape;98;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99" name="Google Shape;9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00" name="Shape 100"/>
        <p:cNvGrpSpPr/>
        <p:nvPr/>
      </p:nvGrpSpPr>
      <p:grpSpPr>
        <a:xfrm>
          <a:off x="0" y="0"/>
          <a:ext cx="0" cy="0"/>
          <a:chOff x="0" y="0"/>
          <a:chExt cx="0" cy="0"/>
        </a:xfrm>
      </p:grpSpPr>
      <p:sp>
        <p:nvSpPr>
          <p:cNvPr id="101" name="Google Shape;10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02" name="Google Shape;10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grpSp>
        <p:nvGrpSpPr>
          <p:cNvPr id="103" name="Google Shape;103;p17"/>
          <p:cNvGrpSpPr/>
          <p:nvPr/>
        </p:nvGrpSpPr>
        <p:grpSpPr>
          <a:xfrm>
            <a:off x="830392" y="657856"/>
            <a:ext cx="745763" cy="45826"/>
            <a:chOff x="4580561" y="2589004"/>
            <a:chExt cx="1064464" cy="25200"/>
          </a:xfrm>
        </p:grpSpPr>
        <p:sp>
          <p:nvSpPr>
            <p:cNvPr id="104" name="Google Shape;104;p17"/>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rgbClr val="000000"/>
        </a:solidFill>
      </p:bgPr>
    </p:bg>
    <p:spTree>
      <p:nvGrpSpPr>
        <p:cNvPr id="19" name="Shape 19"/>
        <p:cNvGrpSpPr/>
        <p:nvPr/>
      </p:nvGrpSpPr>
      <p:grpSpPr>
        <a:xfrm>
          <a:off x="0" y="0"/>
          <a:ext cx="0" cy="0"/>
          <a:chOff x="0" y="0"/>
          <a:chExt cx="0" cy="0"/>
        </a:xfrm>
      </p:grpSpPr>
      <p:sp>
        <p:nvSpPr>
          <p:cNvPr id="20" name="Google Shape;20;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1" name="Google Shape;21;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grpSp>
        <p:nvGrpSpPr>
          <p:cNvPr id="23" name="Google Shape;23;p4"/>
          <p:cNvGrpSpPr/>
          <p:nvPr/>
        </p:nvGrpSpPr>
        <p:grpSpPr>
          <a:xfrm>
            <a:off x="830392" y="657856"/>
            <a:ext cx="745763" cy="45826"/>
            <a:chOff x="4580561" y="2589004"/>
            <a:chExt cx="1064464" cy="25200"/>
          </a:xfrm>
        </p:grpSpPr>
        <p:sp>
          <p:nvSpPr>
            <p:cNvPr id="24" name="Google Shape;2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7" name="Google Shape;2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0" name="Google Shape;3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1" name="Google Shape;3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grpSp>
        <p:nvGrpSpPr>
          <p:cNvPr id="33" name="Google Shape;33;p5"/>
          <p:cNvGrpSpPr/>
          <p:nvPr/>
        </p:nvGrpSpPr>
        <p:grpSpPr>
          <a:xfrm>
            <a:off x="830392" y="6578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39" name="Shape 39"/>
        <p:cNvGrpSpPr/>
        <p:nvPr/>
      </p:nvGrpSpPr>
      <p:grpSpPr>
        <a:xfrm>
          <a:off x="0" y="0"/>
          <a:ext cx="0" cy="0"/>
          <a:chOff x="0" y="0"/>
          <a:chExt cx="0" cy="0"/>
        </a:xfrm>
      </p:grpSpPr>
      <p:sp>
        <p:nvSpPr>
          <p:cNvPr id="40" name="Google Shape;40;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41" name="Google Shape;41;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42" name="Shape 42"/>
        <p:cNvGrpSpPr/>
        <p:nvPr/>
      </p:nvGrpSpPr>
      <p:grpSpPr>
        <a:xfrm>
          <a:off x="0" y="0"/>
          <a:ext cx="0" cy="0"/>
          <a:chOff x="0" y="0"/>
          <a:chExt cx="0" cy="0"/>
        </a:xfrm>
      </p:grpSpPr>
      <p:pic>
        <p:nvPicPr>
          <p:cNvPr descr="shutterstock_31891705.jpg" id="43" name="Google Shape;4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44" name="Google Shape;4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45" name="Google Shape;45;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8" name="Google Shape;48;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1" name="Google Shape;51;p8"/>
          <p:cNvGrpSpPr/>
          <p:nvPr/>
        </p:nvGrpSpPr>
        <p:grpSpPr>
          <a:xfrm>
            <a:off x="830392" y="657856"/>
            <a:ext cx="745763" cy="45826"/>
            <a:chOff x="4580561" y="2589004"/>
            <a:chExt cx="1064464" cy="25200"/>
          </a:xfrm>
        </p:grpSpPr>
        <p:sp>
          <p:nvSpPr>
            <p:cNvPr id="52" name="Google Shape;52;p8"/>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6" name="Google Shape;56;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7" name="Google Shape;57;p9"/>
          <p:cNvGrpSpPr/>
          <p:nvPr/>
        </p:nvGrpSpPr>
        <p:grpSpPr>
          <a:xfrm>
            <a:off x="830392" y="657856"/>
            <a:ext cx="745763" cy="45826"/>
            <a:chOff x="4580561" y="2589004"/>
            <a:chExt cx="1064464" cy="25200"/>
          </a:xfrm>
        </p:grpSpPr>
        <p:sp>
          <p:nvSpPr>
            <p:cNvPr id="58" name="Google Shape;58;p9"/>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2" name="Google Shape;62;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64" name="Google Shape;64;p10"/>
          <p:cNvGrpSpPr/>
          <p:nvPr/>
        </p:nvGrpSpPr>
        <p:grpSpPr>
          <a:xfrm>
            <a:off x="830392" y="657856"/>
            <a:ext cx="745763" cy="45826"/>
            <a:chOff x="4580561" y="2589004"/>
            <a:chExt cx="1064464" cy="25200"/>
          </a:xfrm>
        </p:grpSpPr>
        <p:sp>
          <p:nvSpPr>
            <p:cNvPr id="65" name="Google Shape;65;p10"/>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0"/>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hyperlink" Target="https://www.plnetwork.io/" TargetMode="External"/><Relationship Id="rId5" Type="http://schemas.openxmlformats.org/officeDocument/2006/relationships/hyperlink" Target="https://ecosystem.ipfs.io/" TargetMode="External"/><Relationship Id="rId6" Type="http://schemas.openxmlformats.org/officeDocument/2006/relationships/hyperlink" Target="https://ecosystem.filecoin.io/"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hyperlink" Target="https://github.com/ipfs/ipfs-docs" TargetMode="External"/><Relationship Id="rId4" Type="http://schemas.openxmlformats.org/officeDocument/2006/relationships/hyperlink" Target="https://github.com/libp2p/docs" TargetMode="External"/><Relationship Id="rId9" Type="http://schemas.openxmlformats.org/officeDocument/2006/relationships/hyperlink" Target="https://youtu.be/A9Lo_rLNU9w" TargetMode="External"/><Relationship Id="rId5" Type="http://schemas.openxmlformats.org/officeDocument/2006/relationships/hyperlink" Target="https://github.com/ipld/docs" TargetMode="External"/><Relationship Id="rId6" Type="http://schemas.openxmlformats.org/officeDocument/2006/relationships/hyperlink" Target="https://github.com/filecoin-project/filecoin-docs" TargetMode="External"/><Relationship Id="rId7" Type="http://schemas.openxmlformats.org/officeDocument/2006/relationships/hyperlink" Target="https://github.com/filecoin-project/lotus-docs" TargetMode="External"/><Relationship Id="rId8" Type="http://schemas.openxmlformats.org/officeDocument/2006/relationships/hyperlink" Target="https://github.com/orgs/ipfs/projects/16/views/1"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ctrTitle"/>
          </p:nvPr>
        </p:nvSpPr>
        <p:spPr>
          <a:xfrm>
            <a:off x="729450" y="1322450"/>
            <a:ext cx="8268300" cy="1664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4400">
                <a:solidFill>
                  <a:schemeClr val="lt1"/>
                </a:solidFill>
              </a:rPr>
              <a:t>Chapter 8: </a:t>
            </a:r>
            <a:endParaRPr sz="4400">
              <a:solidFill>
                <a:schemeClr val="lt1"/>
              </a:solidFill>
            </a:endParaRPr>
          </a:p>
          <a:p>
            <a:pPr indent="0" lvl="0" marL="0" rtl="0" algn="l">
              <a:lnSpc>
                <a:spcPct val="115000"/>
              </a:lnSpc>
              <a:spcBef>
                <a:spcPts val="2400"/>
              </a:spcBef>
              <a:spcAft>
                <a:spcPts val="1000"/>
              </a:spcAft>
              <a:buNone/>
            </a:pPr>
            <a:r>
              <a:rPr lang="en-GB" sz="3400">
                <a:solidFill>
                  <a:schemeClr val="lt1"/>
                </a:solidFill>
              </a:rPr>
              <a:t>The challenges of our time and Protocol Labs's work</a:t>
            </a:r>
            <a:endParaRPr sz="4400">
              <a:solidFill>
                <a:schemeClr val="lt1"/>
              </a:solidFill>
            </a:endParaRPr>
          </a:p>
        </p:txBody>
      </p:sp>
      <p:sp>
        <p:nvSpPr>
          <p:cNvPr id="111" name="Google Shape;111;p18"/>
          <p:cNvSpPr txBox="1"/>
          <p:nvPr/>
        </p:nvSpPr>
        <p:spPr>
          <a:xfrm>
            <a:off x="1030400" y="726325"/>
            <a:ext cx="3260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rPr>
              <a:t>Beginners Guide to Filecoin</a:t>
            </a:r>
            <a:endParaRPr sz="1800">
              <a:solidFill>
                <a:schemeClr val="lt1"/>
              </a:solidFill>
            </a:endParaRPr>
          </a:p>
        </p:txBody>
      </p:sp>
      <p:pic>
        <p:nvPicPr>
          <p:cNvPr id="112" name="Google Shape;112;p18"/>
          <p:cNvPicPr preferRelativeResize="0"/>
          <p:nvPr/>
        </p:nvPicPr>
        <p:blipFill>
          <a:blip r:embed="rId3">
            <a:alphaModFix/>
          </a:blip>
          <a:stretch>
            <a:fillRect/>
          </a:stretch>
        </p:blipFill>
        <p:spPr>
          <a:xfrm>
            <a:off x="6423850" y="646813"/>
            <a:ext cx="531993" cy="541200"/>
          </a:xfrm>
          <a:prstGeom prst="rect">
            <a:avLst/>
          </a:prstGeom>
          <a:noFill/>
          <a:ln>
            <a:noFill/>
          </a:ln>
        </p:spPr>
      </p:pic>
      <p:pic>
        <p:nvPicPr>
          <p:cNvPr id="113" name="Google Shape;113;p18"/>
          <p:cNvPicPr preferRelativeResize="0"/>
          <p:nvPr/>
        </p:nvPicPr>
        <p:blipFill>
          <a:blip r:embed="rId4">
            <a:alphaModFix/>
          </a:blip>
          <a:stretch>
            <a:fillRect/>
          </a:stretch>
        </p:blipFill>
        <p:spPr>
          <a:xfrm>
            <a:off x="7068350" y="668050"/>
            <a:ext cx="500500" cy="498725"/>
          </a:xfrm>
          <a:prstGeom prst="rect">
            <a:avLst/>
          </a:prstGeom>
          <a:noFill/>
          <a:ln>
            <a:noFill/>
          </a:ln>
        </p:spPr>
      </p:pic>
      <p:pic>
        <p:nvPicPr>
          <p:cNvPr id="114" name="Google Shape;114;p18"/>
          <p:cNvPicPr preferRelativeResize="0"/>
          <p:nvPr/>
        </p:nvPicPr>
        <p:blipFill>
          <a:blip r:embed="rId5">
            <a:alphaModFix/>
          </a:blip>
          <a:stretch>
            <a:fillRect/>
          </a:stretch>
        </p:blipFill>
        <p:spPr>
          <a:xfrm>
            <a:off x="7681350" y="667175"/>
            <a:ext cx="500500" cy="500500"/>
          </a:xfrm>
          <a:prstGeom prst="rect">
            <a:avLst/>
          </a:prstGeom>
          <a:noFill/>
          <a:ln>
            <a:noFill/>
          </a:ln>
        </p:spPr>
      </p:pic>
      <p:pic>
        <p:nvPicPr>
          <p:cNvPr id="115" name="Google Shape;115;p18"/>
          <p:cNvPicPr preferRelativeResize="0"/>
          <p:nvPr/>
        </p:nvPicPr>
        <p:blipFill>
          <a:blip r:embed="rId6">
            <a:alphaModFix/>
          </a:blip>
          <a:stretch>
            <a:fillRect/>
          </a:stretch>
        </p:blipFill>
        <p:spPr>
          <a:xfrm>
            <a:off x="8294350" y="610600"/>
            <a:ext cx="576125" cy="577425"/>
          </a:xfrm>
          <a:prstGeom prst="rect">
            <a:avLst/>
          </a:prstGeom>
          <a:noFill/>
          <a:ln>
            <a:noFill/>
          </a:ln>
        </p:spPr>
      </p:pic>
      <p:sp>
        <p:nvSpPr>
          <p:cNvPr id="116" name="Google Shape;116;p18"/>
          <p:cNvSpPr txBox="1"/>
          <p:nvPr/>
        </p:nvSpPr>
        <p:spPr>
          <a:xfrm>
            <a:off x="729450" y="3758850"/>
            <a:ext cx="4570200" cy="84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solidFill>
                  <a:srgbClr val="E9EDEE"/>
                </a:solidFill>
                <a:latin typeface="Lato"/>
                <a:ea typeface="Lato"/>
                <a:cs typeface="Lato"/>
                <a:sym typeface="Lato"/>
              </a:rPr>
              <a:t>Content created by Brown Zhang</a:t>
            </a:r>
            <a:endParaRPr sz="1800">
              <a:solidFill>
                <a:srgbClr val="E9EDEE"/>
              </a:solidFill>
              <a:latin typeface="Lato"/>
              <a:ea typeface="Lato"/>
              <a:cs typeface="Lato"/>
              <a:sym typeface="Lato"/>
            </a:endParaRPr>
          </a:p>
          <a:p>
            <a:pPr indent="0" lvl="0" marL="0" rtl="0" algn="l">
              <a:lnSpc>
                <a:spcPct val="115000"/>
              </a:lnSpc>
              <a:spcBef>
                <a:spcPts val="0"/>
              </a:spcBef>
              <a:spcAft>
                <a:spcPts val="0"/>
              </a:spcAft>
              <a:buNone/>
            </a:pPr>
            <a:r>
              <a:rPr lang="en-GB" sz="1800">
                <a:solidFill>
                  <a:srgbClr val="E9EDEE"/>
                </a:solidFill>
                <a:latin typeface="Lato"/>
                <a:ea typeface="Lato"/>
                <a:cs typeface="Lato"/>
                <a:sym typeface="Lato"/>
              </a:rPr>
              <a:t>Researcher @ KEN Labs</a:t>
            </a:r>
            <a:endParaRPr sz="1800">
              <a:solidFill>
                <a:srgbClr val="E9EDEE"/>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19"/>
          <p:cNvPicPr preferRelativeResize="0"/>
          <p:nvPr/>
        </p:nvPicPr>
        <p:blipFill>
          <a:blip r:embed="rId3">
            <a:alphaModFix/>
          </a:blip>
          <a:stretch>
            <a:fillRect/>
          </a:stretch>
        </p:blipFill>
        <p:spPr>
          <a:xfrm>
            <a:off x="4680600" y="1098025"/>
            <a:ext cx="4463399" cy="2815775"/>
          </a:xfrm>
          <a:prstGeom prst="rect">
            <a:avLst/>
          </a:prstGeom>
          <a:noFill/>
          <a:ln>
            <a:noFill/>
          </a:ln>
        </p:spPr>
      </p:pic>
      <p:sp>
        <p:nvSpPr>
          <p:cNvPr id="122" name="Google Shape;122;p19"/>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300">
                <a:solidFill>
                  <a:srgbClr val="1D2D35"/>
                </a:solidFill>
                <a:highlight>
                  <a:srgbClr val="FFFFFF"/>
                </a:highlight>
              </a:rPr>
              <a:t>What is Protocol Labs</a:t>
            </a:r>
            <a:endParaRPr b="1" sz="2300">
              <a:solidFill>
                <a:srgbClr val="1D2D35"/>
              </a:solidFill>
              <a:highlight>
                <a:srgbClr val="FFFFFF"/>
              </a:highlight>
            </a:endParaRPr>
          </a:p>
        </p:txBody>
      </p:sp>
      <p:sp>
        <p:nvSpPr>
          <p:cNvPr id="123" name="Google Shape;123;p19"/>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rgbClr val="1D2D35"/>
                </a:solidFill>
                <a:highlight>
                  <a:srgbClr val="FFFFFF"/>
                </a:highlight>
              </a:rPr>
              <a:t>Protocol Labs</a:t>
            </a:r>
            <a:r>
              <a:rPr lang="en-GB" sz="1100">
                <a:solidFill>
                  <a:srgbClr val="1D2D35"/>
                </a:solidFill>
                <a:highlight>
                  <a:srgbClr val="FFFFFF"/>
                </a:highlight>
              </a:rPr>
              <a:t> exists to enable a network of projects, tools, startups, research, communities (and more) that are springing up and evolving around new protocols and web3 technologies. As this ecosystem grows, these projects invest in the network itself, and the network grows along with it, which in turn benefits and incentivizes this ongoing evolution.</a:t>
            </a:r>
            <a:endParaRPr sz="1100">
              <a:solidFill>
                <a:srgbClr val="1D2D35"/>
              </a:solidFill>
              <a:highlight>
                <a:srgbClr val="FFFFFF"/>
              </a:highlight>
            </a:endParaRPr>
          </a:p>
          <a:p>
            <a:pPr indent="0" lvl="0" marL="0" rtl="0" algn="l">
              <a:lnSpc>
                <a:spcPct val="120000"/>
              </a:lnSpc>
              <a:spcBef>
                <a:spcPts val="1600"/>
              </a:spcBef>
              <a:spcAft>
                <a:spcPts val="0"/>
              </a:spcAft>
              <a:buNone/>
            </a:pPr>
            <a:r>
              <a:rPr lang="en-GB" sz="1100">
                <a:solidFill>
                  <a:srgbClr val="1D2D35"/>
                </a:solidFill>
                <a:highlight>
                  <a:srgbClr val="FFFFFF"/>
                </a:highlight>
              </a:rPr>
              <a:t>The Project Stack:</a:t>
            </a:r>
            <a:endParaRPr sz="1100">
              <a:solidFill>
                <a:srgbClr val="1D2D35"/>
              </a:solidFill>
              <a:highlight>
                <a:srgbClr val="FFFFFF"/>
              </a:highlight>
            </a:endParaRPr>
          </a:p>
          <a:p>
            <a:pPr indent="0" lvl="0" marL="0" rtl="0" algn="l">
              <a:lnSpc>
                <a:spcPct val="115000"/>
              </a:lnSpc>
              <a:spcBef>
                <a:spcPts val="200"/>
              </a:spcBef>
              <a:spcAft>
                <a:spcPts val="1200"/>
              </a:spcAft>
              <a:buNone/>
            </a:pPr>
            <a:r>
              <a:t/>
            </a:r>
            <a:endParaRPr b="1" sz="1100">
              <a:solidFill>
                <a:srgbClr val="1D2D35"/>
              </a:solidFill>
              <a:highlight>
                <a:srgbClr val="FFFFFF"/>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0"/>
          <p:cNvPicPr preferRelativeResize="0"/>
          <p:nvPr/>
        </p:nvPicPr>
        <p:blipFill>
          <a:blip r:embed="rId3">
            <a:alphaModFix/>
          </a:blip>
          <a:stretch>
            <a:fillRect/>
          </a:stretch>
        </p:blipFill>
        <p:spPr>
          <a:xfrm>
            <a:off x="4680600" y="1098025"/>
            <a:ext cx="4476775" cy="2815775"/>
          </a:xfrm>
          <a:prstGeom prst="rect">
            <a:avLst/>
          </a:prstGeom>
          <a:noFill/>
          <a:ln>
            <a:noFill/>
          </a:ln>
        </p:spPr>
      </p:pic>
      <p:sp>
        <p:nvSpPr>
          <p:cNvPr id="129" name="Google Shape;129;p20"/>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300">
                <a:solidFill>
                  <a:srgbClr val="1D2D35"/>
                </a:solidFill>
                <a:highlight>
                  <a:srgbClr val="FFFFFF"/>
                </a:highlight>
              </a:rPr>
              <a:t>The Protocol Labs Network</a:t>
            </a:r>
            <a:endParaRPr b="1" sz="2600">
              <a:solidFill>
                <a:srgbClr val="1A1A1A"/>
              </a:solidFill>
              <a:latin typeface="Raleway"/>
              <a:ea typeface="Raleway"/>
              <a:cs typeface="Raleway"/>
              <a:sym typeface="Raleway"/>
            </a:endParaRPr>
          </a:p>
          <a:p>
            <a:pPr indent="0" lvl="0" marL="0" rtl="0" algn="l">
              <a:lnSpc>
                <a:spcPct val="115000"/>
              </a:lnSpc>
              <a:spcBef>
                <a:spcPts val="0"/>
              </a:spcBef>
              <a:spcAft>
                <a:spcPts val="0"/>
              </a:spcAft>
              <a:buNone/>
            </a:pPr>
            <a:r>
              <a:t/>
            </a:r>
            <a:endParaRPr b="1" sz="2300">
              <a:solidFill>
                <a:srgbClr val="1D2D35"/>
              </a:solidFill>
              <a:highlight>
                <a:srgbClr val="FFFFFF"/>
              </a:highlight>
            </a:endParaRPr>
          </a:p>
        </p:txBody>
      </p:sp>
      <p:sp>
        <p:nvSpPr>
          <p:cNvPr id="130" name="Google Shape;130;p20"/>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1D2D35"/>
                </a:solidFill>
                <a:highlight>
                  <a:srgbClr val="FFFFFF"/>
                </a:highlight>
              </a:rPr>
              <a:t>This portal is the central point of reference for all the resources available to PLN members.</a:t>
            </a:r>
            <a:endParaRPr sz="1100">
              <a:solidFill>
                <a:srgbClr val="595959"/>
              </a:solidFill>
            </a:endParaRPr>
          </a:p>
          <a:p>
            <a:pPr indent="0" lvl="0" marL="0" rtl="0" algn="l">
              <a:lnSpc>
                <a:spcPct val="115000"/>
              </a:lnSpc>
              <a:spcBef>
                <a:spcPts val="1600"/>
              </a:spcBef>
              <a:spcAft>
                <a:spcPts val="0"/>
              </a:spcAft>
              <a:buNone/>
            </a:pPr>
            <a:r>
              <a:rPr b="1" lang="en-GB" sz="900">
                <a:solidFill>
                  <a:srgbClr val="1D2D35"/>
                </a:solidFill>
                <a:highlight>
                  <a:srgbClr val="FFFFFF"/>
                </a:highlight>
              </a:rPr>
              <a:t>Protocol Labs Portal</a:t>
            </a:r>
            <a:r>
              <a:rPr lang="en-GB" sz="900">
                <a:solidFill>
                  <a:srgbClr val="1D2D35"/>
                </a:solidFill>
                <a:highlight>
                  <a:srgbClr val="FFFFFF"/>
                </a:highlight>
              </a:rPr>
              <a:t>:</a:t>
            </a:r>
            <a:r>
              <a:rPr lang="en-GB" sz="900">
                <a:solidFill>
                  <a:srgbClr val="595959"/>
                </a:solidFill>
              </a:rPr>
              <a:t> </a:t>
            </a:r>
            <a:r>
              <a:rPr lang="en-GB" sz="900" u="sng">
                <a:solidFill>
                  <a:srgbClr val="1C3678"/>
                </a:solidFill>
                <a:hlinkClick r:id="rId4">
                  <a:extLst>
                    <a:ext uri="{A12FA001-AC4F-418D-AE19-62706E023703}">
                      <ahyp:hlinkClr val="tx"/>
                    </a:ext>
                  </a:extLst>
                </a:hlinkClick>
              </a:rPr>
              <a:t>https://www.plnetwork.io/</a:t>
            </a:r>
            <a:endParaRPr sz="900">
              <a:solidFill>
                <a:srgbClr val="595959"/>
              </a:solidFill>
            </a:endParaRPr>
          </a:p>
          <a:p>
            <a:pPr indent="0" lvl="0" marL="0" rtl="0" algn="l">
              <a:lnSpc>
                <a:spcPct val="115000"/>
              </a:lnSpc>
              <a:spcBef>
                <a:spcPts val="1600"/>
              </a:spcBef>
              <a:spcAft>
                <a:spcPts val="0"/>
              </a:spcAft>
              <a:buNone/>
            </a:pPr>
            <a:r>
              <a:rPr lang="en-GB" sz="1100">
                <a:solidFill>
                  <a:srgbClr val="1D2D35"/>
                </a:solidFill>
                <a:highlight>
                  <a:srgbClr val="FFFFFF"/>
                </a:highlight>
              </a:rPr>
              <a:t>An explorable ecosystem directory for ipfs and filecoin:</a:t>
            </a:r>
            <a:endParaRPr sz="1100">
              <a:solidFill>
                <a:srgbClr val="1D2D35"/>
              </a:solidFill>
              <a:highlight>
                <a:srgbClr val="FFFFFF"/>
              </a:highlight>
            </a:endParaRPr>
          </a:p>
          <a:p>
            <a:pPr indent="0" lvl="0" marL="0" rtl="0" algn="l">
              <a:lnSpc>
                <a:spcPct val="115000"/>
              </a:lnSpc>
              <a:spcBef>
                <a:spcPts val="1600"/>
              </a:spcBef>
              <a:spcAft>
                <a:spcPts val="0"/>
              </a:spcAft>
              <a:buNone/>
            </a:pPr>
            <a:r>
              <a:rPr b="1" lang="en-GB" sz="900">
                <a:solidFill>
                  <a:srgbClr val="1D2D35"/>
                </a:solidFill>
                <a:highlight>
                  <a:srgbClr val="FFFFFF"/>
                </a:highlight>
              </a:rPr>
              <a:t>IPFS Ecosystem Explorer</a:t>
            </a:r>
            <a:r>
              <a:rPr lang="en-GB" sz="900">
                <a:solidFill>
                  <a:srgbClr val="1D2D35"/>
                </a:solidFill>
                <a:highlight>
                  <a:srgbClr val="FFFFFF"/>
                </a:highlight>
              </a:rPr>
              <a:t>: </a:t>
            </a:r>
            <a:r>
              <a:rPr lang="en-GB" sz="900">
                <a:solidFill>
                  <a:srgbClr val="1C3678"/>
                </a:solidFill>
                <a:highlight>
                  <a:srgbClr val="FFFFFF"/>
                </a:highlight>
                <a:uFill>
                  <a:noFill/>
                </a:uFill>
                <a:hlinkClick r:id="rId5">
                  <a:extLst>
                    <a:ext uri="{A12FA001-AC4F-418D-AE19-62706E023703}">
                      <ahyp:hlinkClr val="tx"/>
                    </a:ext>
                  </a:extLst>
                </a:hlinkClick>
              </a:rPr>
              <a:t>https://ecosystem.ipfs.io/</a:t>
            </a:r>
            <a:endParaRPr sz="900">
              <a:solidFill>
                <a:srgbClr val="1C3678"/>
              </a:solidFill>
              <a:highlight>
                <a:srgbClr val="FFFFFF"/>
              </a:highlight>
            </a:endParaRPr>
          </a:p>
          <a:p>
            <a:pPr indent="0" lvl="0" marL="0" rtl="0" algn="l">
              <a:lnSpc>
                <a:spcPct val="115000"/>
              </a:lnSpc>
              <a:spcBef>
                <a:spcPts val="1200"/>
              </a:spcBef>
              <a:spcAft>
                <a:spcPts val="0"/>
              </a:spcAft>
              <a:buNone/>
            </a:pPr>
            <a:r>
              <a:rPr b="1" lang="en-GB" sz="900">
                <a:solidFill>
                  <a:srgbClr val="1D2D35"/>
                </a:solidFill>
                <a:highlight>
                  <a:srgbClr val="FFFFFF"/>
                </a:highlight>
              </a:rPr>
              <a:t>Filecoin Ecosystem Explorer</a:t>
            </a:r>
            <a:r>
              <a:rPr lang="en-GB" sz="900">
                <a:solidFill>
                  <a:srgbClr val="1D2D35"/>
                </a:solidFill>
                <a:highlight>
                  <a:srgbClr val="FFFFFF"/>
                </a:highlight>
              </a:rPr>
              <a:t>: </a:t>
            </a:r>
            <a:r>
              <a:rPr lang="en-GB" sz="900">
                <a:solidFill>
                  <a:srgbClr val="1C3678"/>
                </a:solidFill>
                <a:highlight>
                  <a:srgbClr val="FFFFFF"/>
                </a:highlight>
                <a:uFill>
                  <a:noFill/>
                </a:uFill>
                <a:hlinkClick r:id="rId6">
                  <a:extLst>
                    <a:ext uri="{A12FA001-AC4F-418D-AE19-62706E023703}">
                      <ahyp:hlinkClr val="tx"/>
                    </a:ext>
                  </a:extLst>
                </a:hlinkClick>
              </a:rPr>
              <a:t>https://ecosystem.filecoin.io</a:t>
            </a:r>
            <a:r>
              <a:rPr lang="en-GB" sz="900">
                <a:solidFill>
                  <a:srgbClr val="595959"/>
                </a:solidFill>
              </a:rPr>
              <a:t>/</a:t>
            </a:r>
            <a:endParaRPr sz="900">
              <a:solidFill>
                <a:srgbClr val="595959"/>
              </a:solidFill>
            </a:endParaRPr>
          </a:p>
          <a:p>
            <a:pPr indent="0" lvl="0" marL="0" rtl="0" algn="l">
              <a:lnSpc>
                <a:spcPct val="115000"/>
              </a:lnSpc>
              <a:spcBef>
                <a:spcPts val="1200"/>
              </a:spcBef>
              <a:spcAft>
                <a:spcPts val="1200"/>
              </a:spcAft>
              <a:buNone/>
            </a:pPr>
            <a:r>
              <a:t/>
            </a:r>
            <a:endParaRPr b="1" sz="1100">
              <a:solidFill>
                <a:srgbClr val="1D2D35"/>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1"/>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300">
                <a:solidFill>
                  <a:srgbClr val="1D2D35"/>
                </a:solidFill>
                <a:highlight>
                  <a:srgbClr val="FFFFFF"/>
                </a:highlight>
              </a:rPr>
              <a:t>Protocol Labs Culture</a:t>
            </a:r>
            <a:endParaRPr sz="2600">
              <a:solidFill>
                <a:srgbClr val="1A1A1A"/>
              </a:solidFill>
              <a:latin typeface="Raleway"/>
              <a:ea typeface="Raleway"/>
              <a:cs typeface="Raleway"/>
              <a:sym typeface="Raleway"/>
            </a:endParaRPr>
          </a:p>
        </p:txBody>
      </p:sp>
      <p:sp>
        <p:nvSpPr>
          <p:cNvPr id="136" name="Google Shape;136;p21"/>
          <p:cNvSpPr txBox="1"/>
          <p:nvPr/>
        </p:nvSpPr>
        <p:spPr>
          <a:xfrm>
            <a:off x="730725" y="1684300"/>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rgbClr val="1D2D35"/>
                </a:solidFill>
                <a:highlight>
                  <a:srgbClr val="FFFFFF"/>
                </a:highlight>
              </a:rPr>
              <a:t>Protocol Labs</a:t>
            </a:r>
            <a:r>
              <a:rPr lang="en-GB" sz="1100">
                <a:solidFill>
                  <a:srgbClr val="1D2D35"/>
                </a:solidFill>
                <a:highlight>
                  <a:srgbClr val="FFFFFF"/>
                </a:highlight>
              </a:rPr>
              <a:t> is building the next generation of the internet. We are an open-source Network that spans the research to development pipeline to create new protocols, tools, and services to radically improve the internet. Our products serve thousands of organizations and millions of people.</a:t>
            </a:r>
            <a:endParaRPr sz="1100">
              <a:solidFill>
                <a:srgbClr val="1D2D35"/>
              </a:solidFill>
              <a:highlight>
                <a:srgbClr val="FFFFFF"/>
              </a:highlight>
            </a:endParaRPr>
          </a:p>
          <a:p>
            <a:pPr indent="0" lvl="0" marL="0" rtl="0" algn="l">
              <a:lnSpc>
                <a:spcPct val="115000"/>
              </a:lnSpc>
              <a:spcBef>
                <a:spcPts val="1200"/>
              </a:spcBef>
              <a:spcAft>
                <a:spcPts val="1200"/>
              </a:spcAft>
              <a:buNone/>
            </a:pPr>
            <a:r>
              <a:rPr lang="en-GB" sz="1100">
                <a:solidFill>
                  <a:srgbClr val="1D2D35"/>
                </a:solidFill>
                <a:highlight>
                  <a:srgbClr val="FFFFFF"/>
                </a:highlight>
              </a:rPr>
              <a:t>Many teams in the PL Network are fully </a:t>
            </a:r>
            <a:r>
              <a:rPr b="1" lang="en-GB" sz="1100">
                <a:solidFill>
                  <a:srgbClr val="1D2D35"/>
                </a:solidFill>
                <a:highlight>
                  <a:srgbClr val="FFFFFF"/>
                </a:highlight>
              </a:rPr>
              <a:t>distributed</a:t>
            </a:r>
            <a:r>
              <a:rPr lang="en-GB" sz="1100">
                <a:solidFill>
                  <a:srgbClr val="1D2D35"/>
                </a:solidFill>
                <a:highlight>
                  <a:srgbClr val="FFFFFF"/>
                </a:highlight>
              </a:rPr>
              <a:t> and follow a common set of </a:t>
            </a:r>
            <a:r>
              <a:rPr b="1" lang="en-GB" sz="1100">
                <a:solidFill>
                  <a:srgbClr val="1D2D35"/>
                </a:solidFill>
                <a:highlight>
                  <a:srgbClr val="FFFFFF"/>
                </a:highlight>
              </a:rPr>
              <a:t>open source practices</a:t>
            </a:r>
            <a:r>
              <a:rPr lang="en-GB" sz="1100">
                <a:solidFill>
                  <a:srgbClr val="1D2D35"/>
                </a:solidFill>
                <a:highlight>
                  <a:srgbClr val="FFFFFF"/>
                </a:highlight>
              </a:rPr>
              <a:t> to grow and flourish together. This distributed, open source philosophy is at the core of how we operate.</a:t>
            </a:r>
            <a:endParaRPr sz="1100">
              <a:solidFill>
                <a:srgbClr val="595959"/>
              </a:solidFill>
            </a:endParaRPr>
          </a:p>
        </p:txBody>
      </p:sp>
      <p:pic>
        <p:nvPicPr>
          <p:cNvPr id="137" name="Google Shape;137;p21"/>
          <p:cNvPicPr preferRelativeResize="0"/>
          <p:nvPr/>
        </p:nvPicPr>
        <p:blipFill>
          <a:blip r:embed="rId3">
            <a:alphaModFix/>
          </a:blip>
          <a:stretch>
            <a:fillRect/>
          </a:stretch>
        </p:blipFill>
        <p:spPr>
          <a:xfrm>
            <a:off x="4680600" y="1098025"/>
            <a:ext cx="4463401" cy="281578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300">
                <a:solidFill>
                  <a:srgbClr val="1D2D35"/>
                </a:solidFill>
                <a:highlight>
                  <a:srgbClr val="FFFFFF"/>
                </a:highlight>
              </a:rPr>
              <a:t>Where We are Headed</a:t>
            </a:r>
            <a:endParaRPr b="1" sz="2300">
              <a:solidFill>
                <a:srgbClr val="1D2D35"/>
              </a:solidFill>
              <a:highlight>
                <a:srgbClr val="FFFFFF"/>
              </a:highlight>
            </a:endParaRPr>
          </a:p>
        </p:txBody>
      </p:sp>
      <p:sp>
        <p:nvSpPr>
          <p:cNvPr id="143" name="Google Shape;143;p22"/>
          <p:cNvSpPr txBox="1"/>
          <p:nvPr/>
        </p:nvSpPr>
        <p:spPr>
          <a:xfrm>
            <a:off x="730725" y="1678350"/>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rgbClr val="1D2D35"/>
                </a:solidFill>
                <a:highlight>
                  <a:srgbClr val="FFFFFF"/>
                </a:highlight>
              </a:rPr>
              <a:t>Principles</a:t>
            </a:r>
            <a:endParaRPr b="1" sz="1100">
              <a:solidFill>
                <a:srgbClr val="1D2D35"/>
              </a:solidFill>
              <a:highlight>
                <a:srgbClr val="FFFFFF"/>
              </a:highlight>
            </a:endParaRPr>
          </a:p>
          <a:p>
            <a:pPr indent="0" lvl="0" marL="0" rtl="0" algn="l">
              <a:lnSpc>
                <a:spcPct val="115000"/>
              </a:lnSpc>
              <a:spcBef>
                <a:spcPts val="1200"/>
              </a:spcBef>
              <a:spcAft>
                <a:spcPts val="0"/>
              </a:spcAft>
              <a:buNone/>
            </a:pPr>
            <a:r>
              <a:rPr lang="en-GB" sz="900">
                <a:solidFill>
                  <a:srgbClr val="1D2D35"/>
                </a:solidFill>
                <a:highlight>
                  <a:srgbClr val="FFFFFF"/>
                </a:highlight>
              </a:rPr>
              <a:t>We should improve the internet and computing generally.</a:t>
            </a:r>
            <a:endParaRPr sz="900">
              <a:solidFill>
                <a:srgbClr val="1D2D35"/>
              </a:solidFill>
              <a:highlight>
                <a:srgbClr val="FFFFFF"/>
              </a:highlight>
            </a:endParaRPr>
          </a:p>
          <a:p>
            <a:pPr indent="0" lvl="0" marL="0" rtl="0" algn="l">
              <a:lnSpc>
                <a:spcPct val="115000"/>
              </a:lnSpc>
              <a:spcBef>
                <a:spcPts val="1200"/>
              </a:spcBef>
              <a:spcAft>
                <a:spcPts val="0"/>
              </a:spcAft>
              <a:buNone/>
            </a:pPr>
            <a:r>
              <a:rPr lang="en-GB" sz="900">
                <a:solidFill>
                  <a:srgbClr val="1D2D35"/>
                </a:solidFill>
                <a:highlight>
                  <a:srgbClr val="FFFFFF"/>
                </a:highlight>
              </a:rPr>
              <a:t>We should accelerate the ideas-to-superpowers pipeline.</a:t>
            </a:r>
            <a:endParaRPr sz="900">
              <a:solidFill>
                <a:srgbClr val="1D2D35"/>
              </a:solidFill>
              <a:highlight>
                <a:srgbClr val="FFFFFF"/>
              </a:highlight>
            </a:endParaRPr>
          </a:p>
          <a:p>
            <a:pPr indent="0" lvl="0" marL="0" rtl="0" algn="l">
              <a:lnSpc>
                <a:spcPct val="115000"/>
              </a:lnSpc>
              <a:spcBef>
                <a:spcPts val="1200"/>
              </a:spcBef>
              <a:spcAft>
                <a:spcPts val="0"/>
              </a:spcAft>
              <a:buNone/>
            </a:pPr>
            <a:r>
              <a:rPr b="1" lang="en-GB" sz="1100">
                <a:solidFill>
                  <a:srgbClr val="1D2D35"/>
                </a:solidFill>
                <a:highlight>
                  <a:srgbClr val="FFFFFF"/>
                </a:highlight>
              </a:rPr>
              <a:t>Build around Market Protocols</a:t>
            </a:r>
            <a:endParaRPr b="1" sz="1100">
              <a:solidFill>
                <a:srgbClr val="1D2D35"/>
              </a:solidFill>
              <a:highlight>
                <a:srgbClr val="FFFFFF"/>
              </a:highlight>
            </a:endParaRPr>
          </a:p>
          <a:p>
            <a:pPr indent="0" lvl="0" marL="0" rtl="0" algn="l">
              <a:lnSpc>
                <a:spcPct val="115000"/>
              </a:lnSpc>
              <a:spcBef>
                <a:spcPts val="1200"/>
              </a:spcBef>
              <a:spcAft>
                <a:spcPts val="1200"/>
              </a:spcAft>
              <a:buNone/>
            </a:pPr>
            <a:r>
              <a:rPr lang="en-GB" sz="900">
                <a:solidFill>
                  <a:srgbClr val="1D2D35"/>
                </a:solidFill>
                <a:highlight>
                  <a:srgbClr val="FFFFFF"/>
                </a:highlight>
              </a:rPr>
              <a:t>The attention and interests of the protocol developers remain aligned with successful outcomes for the protocol, and the projects building around it.</a:t>
            </a:r>
            <a:endParaRPr b="1" sz="900">
              <a:solidFill>
                <a:srgbClr val="1D2D35"/>
              </a:solidFill>
              <a:highlight>
                <a:srgbClr val="FFFFFF"/>
              </a:highlight>
            </a:endParaRPr>
          </a:p>
        </p:txBody>
      </p:sp>
      <p:pic>
        <p:nvPicPr>
          <p:cNvPr id="144" name="Google Shape;144;p22"/>
          <p:cNvPicPr preferRelativeResize="0"/>
          <p:nvPr/>
        </p:nvPicPr>
        <p:blipFill>
          <a:blip r:embed="rId3">
            <a:alphaModFix/>
          </a:blip>
          <a:stretch>
            <a:fillRect/>
          </a:stretch>
        </p:blipFill>
        <p:spPr>
          <a:xfrm>
            <a:off x="4680600" y="1098025"/>
            <a:ext cx="4463401" cy="2815780"/>
          </a:xfrm>
          <a:prstGeom prst="rect">
            <a:avLst/>
          </a:prstGeom>
          <a:noFill/>
          <a:ln>
            <a:noFill/>
          </a:ln>
        </p:spPr>
      </p:pic>
      <p:pic>
        <p:nvPicPr>
          <p:cNvPr id="145" name="Google Shape;145;p22"/>
          <p:cNvPicPr preferRelativeResize="0"/>
          <p:nvPr/>
        </p:nvPicPr>
        <p:blipFill>
          <a:blip r:embed="rId4">
            <a:alphaModFix/>
          </a:blip>
          <a:stretch>
            <a:fillRect/>
          </a:stretch>
        </p:blipFill>
        <p:spPr>
          <a:xfrm>
            <a:off x="4680600" y="1098025"/>
            <a:ext cx="4463399" cy="2815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3"/>
          <p:cNvSpPr txBox="1"/>
          <p:nvPr/>
        </p:nvSpPr>
        <p:spPr>
          <a:xfrm>
            <a:off x="730725" y="785250"/>
            <a:ext cx="3893400" cy="56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300">
                <a:solidFill>
                  <a:srgbClr val="1D2D35"/>
                </a:solidFill>
                <a:highlight>
                  <a:srgbClr val="FFFFFF"/>
                </a:highlight>
              </a:rPr>
              <a:t>Open Source Stewardship</a:t>
            </a:r>
            <a:endParaRPr b="1" sz="2600">
              <a:solidFill>
                <a:srgbClr val="1A1A1A"/>
              </a:solidFill>
              <a:latin typeface="Raleway"/>
              <a:ea typeface="Raleway"/>
              <a:cs typeface="Raleway"/>
              <a:sym typeface="Raleway"/>
            </a:endParaRPr>
          </a:p>
          <a:p>
            <a:pPr indent="0" lvl="0" marL="0" rtl="0" algn="l">
              <a:lnSpc>
                <a:spcPct val="115000"/>
              </a:lnSpc>
              <a:spcBef>
                <a:spcPts val="0"/>
              </a:spcBef>
              <a:spcAft>
                <a:spcPts val="0"/>
              </a:spcAft>
              <a:buNone/>
            </a:pPr>
            <a:r>
              <a:t/>
            </a:r>
            <a:endParaRPr b="1" sz="2300">
              <a:solidFill>
                <a:srgbClr val="1D2D35"/>
              </a:solidFill>
              <a:highlight>
                <a:srgbClr val="FFFFFF"/>
              </a:highlight>
            </a:endParaRPr>
          </a:p>
        </p:txBody>
      </p:sp>
      <p:sp>
        <p:nvSpPr>
          <p:cNvPr id="151" name="Google Shape;151;p23"/>
          <p:cNvSpPr txBox="1"/>
          <p:nvPr/>
        </p:nvSpPr>
        <p:spPr>
          <a:xfrm>
            <a:off x="730725" y="1591325"/>
            <a:ext cx="76260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rgbClr val="1D2D35"/>
                </a:solidFill>
                <a:highlight>
                  <a:srgbClr val="FFFFFF"/>
                </a:highlight>
              </a:rPr>
              <a:t>Protocol Labs: An Open Source Organization</a:t>
            </a:r>
            <a:endParaRPr b="1" sz="1100">
              <a:solidFill>
                <a:srgbClr val="1D2D35"/>
              </a:solidFill>
              <a:highlight>
                <a:srgbClr val="FFFFFF"/>
              </a:highlight>
            </a:endParaRPr>
          </a:p>
          <a:p>
            <a:pPr indent="0" lvl="0" marL="0" rtl="0" algn="l">
              <a:lnSpc>
                <a:spcPct val="115000"/>
              </a:lnSpc>
              <a:spcBef>
                <a:spcPts val="1200"/>
              </a:spcBef>
              <a:spcAft>
                <a:spcPts val="0"/>
              </a:spcAft>
              <a:buNone/>
            </a:pPr>
            <a:r>
              <a:rPr lang="en-GB" sz="900">
                <a:solidFill>
                  <a:srgbClr val="1D2D35"/>
                </a:solidFill>
                <a:highlight>
                  <a:srgbClr val="FFFFFF"/>
                </a:highlight>
              </a:rPr>
              <a:t>IPFS, libp2p, Filecoin, Multiformats, IPLD, and others are all projects created and sponsored by the PL Network. Each of these projects is an independent </a:t>
            </a:r>
            <a:r>
              <a:rPr b="1" lang="en-GB" sz="900">
                <a:solidFill>
                  <a:srgbClr val="1D2D35"/>
                </a:solidFill>
                <a:highlight>
                  <a:srgbClr val="FFFFFF"/>
                </a:highlight>
              </a:rPr>
              <a:t>open source project</a:t>
            </a:r>
            <a:r>
              <a:rPr lang="en-GB" sz="900">
                <a:solidFill>
                  <a:srgbClr val="1D2D35"/>
                </a:solidFill>
                <a:highlight>
                  <a:srgbClr val="FFFFFF"/>
                </a:highlight>
              </a:rPr>
              <a:t>, and each of them has needs and goals that</a:t>
            </a:r>
            <a:r>
              <a:rPr b="1" lang="en-GB" sz="900">
                <a:solidFill>
                  <a:srgbClr val="1D2D35"/>
                </a:solidFill>
                <a:highlight>
                  <a:srgbClr val="FFFFFF"/>
                </a:highlight>
              </a:rPr>
              <a:t> span multiple organizations</a:t>
            </a:r>
            <a:r>
              <a:rPr lang="en-GB" sz="900">
                <a:solidFill>
                  <a:srgbClr val="1D2D35"/>
                </a:solidFill>
                <a:highlight>
                  <a:srgbClr val="FFFFFF"/>
                </a:highlight>
              </a:rPr>
              <a:t> within and outside the PL Network.</a:t>
            </a:r>
            <a:endParaRPr sz="900">
              <a:solidFill>
                <a:srgbClr val="1D2D35"/>
              </a:solidFill>
              <a:highlight>
                <a:srgbClr val="FFFFFF"/>
              </a:highlight>
            </a:endParaRPr>
          </a:p>
          <a:p>
            <a:pPr indent="0" lvl="0" marL="0" rtl="0" algn="l">
              <a:lnSpc>
                <a:spcPct val="115000"/>
              </a:lnSpc>
              <a:spcBef>
                <a:spcPts val="1200"/>
              </a:spcBef>
              <a:spcAft>
                <a:spcPts val="0"/>
              </a:spcAft>
              <a:buNone/>
            </a:pPr>
            <a:r>
              <a:rPr b="1" lang="en-GB" sz="1100">
                <a:solidFill>
                  <a:srgbClr val="1D2D35"/>
                </a:solidFill>
                <a:highlight>
                  <a:srgbClr val="FFFFFF"/>
                </a:highlight>
              </a:rPr>
              <a:t>Managing Roles</a:t>
            </a:r>
            <a:endParaRPr b="1" sz="1100">
              <a:solidFill>
                <a:srgbClr val="1D2D35"/>
              </a:solidFill>
              <a:highlight>
                <a:srgbClr val="FFFFFF"/>
              </a:highlight>
            </a:endParaRPr>
          </a:p>
          <a:p>
            <a:pPr indent="0" lvl="0" marL="0" rtl="0" algn="l">
              <a:lnSpc>
                <a:spcPct val="115000"/>
              </a:lnSpc>
              <a:spcBef>
                <a:spcPts val="1200"/>
              </a:spcBef>
              <a:spcAft>
                <a:spcPts val="0"/>
              </a:spcAft>
              <a:buNone/>
            </a:pPr>
            <a:r>
              <a:rPr lang="en-GB" sz="1100">
                <a:solidFill>
                  <a:srgbClr val="1D2D35"/>
                </a:solidFill>
                <a:highlight>
                  <a:srgbClr val="FFFFFF"/>
                </a:highlight>
              </a:rPr>
              <a:t>The tricky part in being an employee of a PL Network company, and a member of a project with its own independent goals, is not conflating the two in a way that is harmful to the community.</a:t>
            </a:r>
            <a:endParaRPr sz="1100">
              <a:solidFill>
                <a:srgbClr val="1D2D35"/>
              </a:solidFill>
              <a:highlight>
                <a:srgbClr val="FFFFFF"/>
              </a:highlight>
            </a:endParaRPr>
          </a:p>
          <a:p>
            <a:pPr indent="0" lvl="0" marL="0" rtl="0" algn="l">
              <a:lnSpc>
                <a:spcPct val="115000"/>
              </a:lnSpc>
              <a:spcBef>
                <a:spcPts val="1200"/>
              </a:spcBef>
              <a:spcAft>
                <a:spcPts val="0"/>
              </a:spcAft>
              <a:buNone/>
            </a:pPr>
            <a:r>
              <a:rPr b="1" lang="en-GB" sz="1100">
                <a:solidFill>
                  <a:srgbClr val="1D2D35"/>
                </a:solidFill>
                <a:highlight>
                  <a:srgbClr val="FFFFFF"/>
                </a:highlight>
              </a:rPr>
              <a:t>Communication methods</a:t>
            </a:r>
            <a:endParaRPr b="1" sz="1100">
              <a:solidFill>
                <a:srgbClr val="1D2D35"/>
              </a:solidFill>
              <a:highlight>
                <a:srgbClr val="FFFFFF"/>
              </a:highlight>
            </a:endParaRPr>
          </a:p>
          <a:p>
            <a:pPr indent="0" lvl="0" marL="0" rtl="0" algn="l">
              <a:lnSpc>
                <a:spcPct val="115000"/>
              </a:lnSpc>
              <a:spcBef>
                <a:spcPts val="1200"/>
              </a:spcBef>
              <a:spcAft>
                <a:spcPts val="1200"/>
              </a:spcAft>
              <a:buNone/>
            </a:pPr>
            <a:r>
              <a:rPr lang="en-GB" sz="900">
                <a:solidFill>
                  <a:srgbClr val="1D2D35"/>
                </a:solidFill>
                <a:highlight>
                  <a:srgbClr val="FFFFFF"/>
                </a:highlight>
              </a:rPr>
              <a:t>Sync Comms &amp; Async Comms</a:t>
            </a:r>
            <a:endParaRPr sz="900">
              <a:solidFill>
                <a:srgbClr val="1D2D35"/>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300">
                <a:solidFill>
                  <a:srgbClr val="1D2D35"/>
                </a:solidFill>
                <a:highlight>
                  <a:srgbClr val="FFFFFF"/>
                </a:highlight>
              </a:rPr>
              <a:t>Open Source Contribution</a:t>
            </a:r>
            <a:endParaRPr b="1" sz="2300">
              <a:solidFill>
                <a:srgbClr val="1D2D35"/>
              </a:solidFill>
              <a:highlight>
                <a:srgbClr val="FFFFFF"/>
              </a:highlight>
            </a:endParaRPr>
          </a:p>
          <a:p>
            <a:pPr indent="0" lvl="0" marL="0" rtl="0" algn="l">
              <a:lnSpc>
                <a:spcPct val="115000"/>
              </a:lnSpc>
              <a:spcBef>
                <a:spcPts val="0"/>
              </a:spcBef>
              <a:spcAft>
                <a:spcPts val="0"/>
              </a:spcAft>
              <a:buNone/>
            </a:pPr>
            <a:r>
              <a:t/>
            </a:r>
            <a:endParaRPr b="1" sz="2300">
              <a:solidFill>
                <a:srgbClr val="1D2D35"/>
              </a:solidFill>
              <a:highlight>
                <a:srgbClr val="FFFFFF"/>
              </a:highlight>
            </a:endParaRPr>
          </a:p>
          <a:p>
            <a:pPr indent="0" lvl="0" marL="0" rtl="0" algn="l">
              <a:lnSpc>
                <a:spcPct val="115000"/>
              </a:lnSpc>
              <a:spcBef>
                <a:spcPts val="0"/>
              </a:spcBef>
              <a:spcAft>
                <a:spcPts val="0"/>
              </a:spcAft>
              <a:buNone/>
            </a:pPr>
            <a:r>
              <a:t/>
            </a:r>
            <a:endParaRPr b="1" sz="2300">
              <a:solidFill>
                <a:srgbClr val="1D2D35"/>
              </a:solidFill>
              <a:highlight>
                <a:srgbClr val="FFFFFF"/>
              </a:highlight>
            </a:endParaRPr>
          </a:p>
        </p:txBody>
      </p:sp>
      <p:sp>
        <p:nvSpPr>
          <p:cNvPr id="157" name="Google Shape;157;p24"/>
          <p:cNvSpPr txBox="1"/>
          <p:nvPr/>
        </p:nvSpPr>
        <p:spPr>
          <a:xfrm>
            <a:off x="730725" y="1562325"/>
            <a:ext cx="76260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rgbClr val="1D2D35"/>
                </a:solidFill>
                <a:highlight>
                  <a:srgbClr val="FFFFFF"/>
                </a:highlight>
              </a:rPr>
              <a:t>The Protocol Labs OSS Projects:</a:t>
            </a:r>
            <a:r>
              <a:rPr lang="en-GB" sz="1100">
                <a:solidFill>
                  <a:srgbClr val="1D2D35"/>
                </a:solidFill>
                <a:highlight>
                  <a:srgbClr val="FFFFFF"/>
                </a:highlight>
              </a:rPr>
              <a:t>IPFS,IPLD,libp2p and Filecoin</a:t>
            </a:r>
            <a:endParaRPr sz="1100">
              <a:solidFill>
                <a:srgbClr val="1D2D35"/>
              </a:solidFill>
              <a:highlight>
                <a:srgbClr val="FFFFFF"/>
              </a:highlight>
            </a:endParaRPr>
          </a:p>
          <a:p>
            <a:pPr indent="0" lvl="0" marL="0" rtl="0" algn="l">
              <a:lnSpc>
                <a:spcPct val="115000"/>
              </a:lnSpc>
              <a:spcBef>
                <a:spcPts val="1200"/>
              </a:spcBef>
              <a:spcAft>
                <a:spcPts val="0"/>
              </a:spcAft>
              <a:buNone/>
            </a:pPr>
            <a:r>
              <a:rPr b="1" lang="en-GB" sz="1100">
                <a:solidFill>
                  <a:srgbClr val="1D2D35"/>
                </a:solidFill>
                <a:highlight>
                  <a:srgbClr val="FFFFFF"/>
                </a:highlight>
              </a:rPr>
              <a:t>PL Repos:</a:t>
            </a:r>
            <a:r>
              <a:rPr lang="en-GB" sz="1100">
                <a:solidFill>
                  <a:srgbClr val="1D2D35"/>
                </a:solidFill>
                <a:highlight>
                  <a:srgbClr val="FFFFFF"/>
                </a:highlight>
              </a:rPr>
              <a:t>Kubo(formerly go-ipfs), libp2p, ipfs-cluster, js-ipfs,multiformats, js-libp2p, Filecoin Improvement Requests(FIPs)</a:t>
            </a:r>
            <a:endParaRPr sz="1100">
              <a:solidFill>
                <a:srgbClr val="1D2D35"/>
              </a:solidFill>
              <a:highlight>
                <a:srgbClr val="FFFFFF"/>
              </a:highlight>
            </a:endParaRPr>
          </a:p>
          <a:p>
            <a:pPr indent="0" lvl="0" marL="0" rtl="0" algn="l">
              <a:lnSpc>
                <a:spcPct val="120000"/>
              </a:lnSpc>
              <a:spcBef>
                <a:spcPts val="1400"/>
              </a:spcBef>
              <a:spcAft>
                <a:spcPts val="0"/>
              </a:spcAft>
              <a:buNone/>
            </a:pPr>
            <a:r>
              <a:rPr b="1" lang="en-GB" sz="1100">
                <a:solidFill>
                  <a:srgbClr val="1D2D35"/>
                </a:solidFill>
                <a:highlight>
                  <a:srgbClr val="FFFFFF"/>
                </a:highlight>
              </a:rPr>
              <a:t>Graphical/ User Interfaces:</a:t>
            </a:r>
            <a:r>
              <a:rPr lang="en-GB" sz="1100">
                <a:solidFill>
                  <a:srgbClr val="1D2D35"/>
                </a:solidFill>
                <a:highlight>
                  <a:srgbClr val="FFFFFF"/>
                </a:highlight>
              </a:rPr>
              <a:t>IPFS Desktop, IPFS Web UI, IPFS Companion</a:t>
            </a:r>
            <a:endParaRPr sz="1100">
              <a:solidFill>
                <a:srgbClr val="1D2D35"/>
              </a:solidFill>
              <a:highlight>
                <a:srgbClr val="FFFFFF"/>
              </a:highlight>
            </a:endParaRPr>
          </a:p>
          <a:p>
            <a:pPr indent="0" lvl="0" marL="0" rtl="0" algn="l">
              <a:lnSpc>
                <a:spcPct val="120000"/>
              </a:lnSpc>
              <a:spcBef>
                <a:spcPts val="1400"/>
              </a:spcBef>
              <a:spcAft>
                <a:spcPts val="0"/>
              </a:spcAft>
              <a:buNone/>
            </a:pPr>
            <a:r>
              <a:rPr b="1" lang="en-GB" sz="1100">
                <a:solidFill>
                  <a:srgbClr val="1D2D35"/>
                </a:solidFill>
                <a:highlight>
                  <a:srgbClr val="FFFFFF"/>
                </a:highlight>
              </a:rPr>
              <a:t>Docs:</a:t>
            </a:r>
            <a:r>
              <a:rPr lang="en-GB" sz="1100">
                <a:solidFill>
                  <a:srgbClr val="1C3678"/>
                </a:solidFill>
                <a:highlight>
                  <a:srgbClr val="FFFFFF"/>
                </a:highlight>
                <a:uFill>
                  <a:noFill/>
                </a:uFill>
                <a:hlinkClick r:id="rId3">
                  <a:extLst>
                    <a:ext uri="{A12FA001-AC4F-418D-AE19-62706E023703}">
                      <ahyp:hlinkClr val="tx"/>
                    </a:ext>
                  </a:extLst>
                </a:hlinkClick>
              </a:rPr>
              <a:t>IPFS docs</a:t>
            </a:r>
            <a:r>
              <a:rPr lang="en-GB" sz="1100">
                <a:solidFill>
                  <a:srgbClr val="595959"/>
                </a:solidFill>
              </a:rPr>
              <a:t>, </a:t>
            </a:r>
            <a:r>
              <a:rPr lang="en-GB" sz="1100">
                <a:solidFill>
                  <a:srgbClr val="1C3678"/>
                </a:solidFill>
                <a:highlight>
                  <a:srgbClr val="FFFFFF"/>
                </a:highlight>
                <a:uFill>
                  <a:noFill/>
                </a:uFill>
                <a:hlinkClick r:id="rId4">
                  <a:extLst>
                    <a:ext uri="{A12FA001-AC4F-418D-AE19-62706E023703}">
                      <ahyp:hlinkClr val="tx"/>
                    </a:ext>
                  </a:extLst>
                </a:hlinkClick>
              </a:rPr>
              <a:t>libp2p docs</a:t>
            </a:r>
            <a:r>
              <a:rPr lang="en-GB" sz="1100">
                <a:solidFill>
                  <a:srgbClr val="595959"/>
                </a:solidFill>
              </a:rPr>
              <a:t>,</a:t>
            </a:r>
            <a:r>
              <a:rPr lang="en-GB" sz="1100">
                <a:solidFill>
                  <a:srgbClr val="1C3678"/>
                </a:solidFill>
                <a:highlight>
                  <a:srgbClr val="FFFFFF"/>
                </a:highlight>
                <a:uFill>
                  <a:noFill/>
                </a:uFill>
                <a:hlinkClick r:id="rId5">
                  <a:extLst>
                    <a:ext uri="{A12FA001-AC4F-418D-AE19-62706E023703}">
                      <ahyp:hlinkClr val="tx"/>
                    </a:ext>
                  </a:extLst>
                </a:hlinkClick>
              </a:rPr>
              <a:t>IPLD docs</a:t>
            </a:r>
            <a:r>
              <a:rPr lang="en-GB" sz="1100">
                <a:solidFill>
                  <a:srgbClr val="595959"/>
                </a:solidFill>
              </a:rPr>
              <a:t>, </a:t>
            </a:r>
            <a:r>
              <a:rPr lang="en-GB" sz="1100">
                <a:solidFill>
                  <a:srgbClr val="1C3678"/>
                </a:solidFill>
                <a:highlight>
                  <a:srgbClr val="FFFFFF"/>
                </a:highlight>
                <a:uFill>
                  <a:noFill/>
                </a:uFill>
                <a:hlinkClick r:id="rId6">
                  <a:extLst>
                    <a:ext uri="{A12FA001-AC4F-418D-AE19-62706E023703}">
                      <ahyp:hlinkClr val="tx"/>
                    </a:ext>
                  </a:extLst>
                </a:hlinkClick>
              </a:rPr>
              <a:t>Filecoin docs</a:t>
            </a:r>
            <a:r>
              <a:rPr lang="en-GB" sz="1100">
                <a:solidFill>
                  <a:srgbClr val="595959"/>
                </a:solidFill>
              </a:rPr>
              <a:t>,</a:t>
            </a:r>
            <a:r>
              <a:rPr lang="en-GB" sz="1100">
                <a:solidFill>
                  <a:srgbClr val="1C3678"/>
                </a:solidFill>
                <a:highlight>
                  <a:srgbClr val="FFFFFF"/>
                </a:highlight>
                <a:uFill>
                  <a:noFill/>
                </a:uFill>
                <a:hlinkClick r:id="rId7">
                  <a:extLst>
                    <a:ext uri="{A12FA001-AC4F-418D-AE19-62706E023703}">
                      <ahyp:hlinkClr val="tx"/>
                    </a:ext>
                  </a:extLst>
                </a:hlinkClick>
              </a:rPr>
              <a:t>Lotus docs</a:t>
            </a:r>
            <a:endParaRPr sz="1100">
              <a:solidFill>
                <a:srgbClr val="1C3678"/>
              </a:solidFill>
              <a:highlight>
                <a:srgbClr val="FFFFFF"/>
              </a:highlight>
            </a:endParaRPr>
          </a:p>
          <a:p>
            <a:pPr indent="0" lvl="0" marL="0" rtl="0" algn="l">
              <a:lnSpc>
                <a:spcPct val="120000"/>
              </a:lnSpc>
              <a:spcBef>
                <a:spcPts val="1400"/>
              </a:spcBef>
              <a:spcAft>
                <a:spcPts val="0"/>
              </a:spcAft>
              <a:buNone/>
            </a:pPr>
            <a:r>
              <a:rPr b="1" lang="en-GB" sz="1100">
                <a:solidFill>
                  <a:srgbClr val="1D2D35"/>
                </a:solidFill>
                <a:highlight>
                  <a:srgbClr val="FFFFFF"/>
                </a:highlight>
              </a:rPr>
              <a:t>Dashboards:</a:t>
            </a:r>
            <a:r>
              <a:rPr lang="en-GB" sz="1100">
                <a:solidFill>
                  <a:srgbClr val="1D2D35"/>
                </a:solidFill>
                <a:highlight>
                  <a:srgbClr val="FFFFFF"/>
                </a:highlight>
              </a:rPr>
              <a:t>See this </a:t>
            </a:r>
            <a:r>
              <a:rPr lang="en-GB" sz="1100">
                <a:solidFill>
                  <a:srgbClr val="1C3678"/>
                </a:solidFill>
                <a:highlight>
                  <a:srgbClr val="FFFFFF"/>
                </a:highlight>
                <a:uFill>
                  <a:noFill/>
                </a:uFill>
                <a:hlinkClick r:id="rId8">
                  <a:extLst>
                    <a:ext uri="{A12FA001-AC4F-418D-AE19-62706E023703}">
                      <ahyp:hlinkClr val="tx"/>
                    </a:ext>
                  </a:extLst>
                </a:hlinkClick>
              </a:rPr>
              <a:t>dashboard for go-ipfs projects and tickets</a:t>
            </a:r>
            <a:endParaRPr b="1" sz="1100">
              <a:solidFill>
                <a:srgbClr val="1D2D35"/>
              </a:solidFill>
              <a:highlight>
                <a:srgbClr val="FFFFFF"/>
              </a:highlight>
            </a:endParaRPr>
          </a:p>
          <a:p>
            <a:pPr indent="0" lvl="0" marL="0" rtl="0" algn="l">
              <a:lnSpc>
                <a:spcPct val="120000"/>
              </a:lnSpc>
              <a:spcBef>
                <a:spcPts val="1400"/>
              </a:spcBef>
              <a:spcAft>
                <a:spcPts val="0"/>
              </a:spcAft>
              <a:buNone/>
            </a:pPr>
            <a:r>
              <a:rPr b="1" lang="en-GB" sz="1100">
                <a:solidFill>
                  <a:srgbClr val="1D2D35"/>
                </a:solidFill>
                <a:highlight>
                  <a:srgbClr val="FFFFFF"/>
                </a:highlight>
              </a:rPr>
              <a:t>How to Contribute? </a:t>
            </a:r>
            <a:r>
              <a:rPr lang="en-GB" sz="1100">
                <a:solidFill>
                  <a:srgbClr val="1D2D35"/>
                </a:solidFill>
                <a:highlight>
                  <a:srgbClr val="FFFFFF"/>
                </a:highlight>
              </a:rPr>
              <a:t>Greate PRs. Related Links： </a:t>
            </a:r>
            <a:r>
              <a:rPr lang="en-GB" sz="1100">
                <a:solidFill>
                  <a:srgbClr val="1C3678"/>
                </a:solidFill>
                <a:highlight>
                  <a:srgbClr val="FFFFFF"/>
                </a:highlight>
                <a:uFill>
                  <a:noFill/>
                </a:uFill>
                <a:hlinkClick r:id="rId9">
                  <a:extLst>
                    <a:ext uri="{A12FA001-AC4F-418D-AE19-62706E023703}">
                      <ahyp:hlinkClr val="tx"/>
                    </a:ext>
                  </a:extLst>
                </a:hlinkClick>
              </a:rPr>
              <a:t>https://youtu.be/A9Lo_rLNU9w</a:t>
            </a:r>
            <a:endParaRPr sz="1100">
              <a:solidFill>
                <a:srgbClr val="1D2D35"/>
              </a:solidFill>
              <a:highlight>
                <a:srgbClr val="FFFFFF"/>
              </a:highlight>
            </a:endParaRPr>
          </a:p>
          <a:p>
            <a:pPr indent="0" lvl="0" marL="0" rtl="0" algn="l">
              <a:lnSpc>
                <a:spcPct val="120000"/>
              </a:lnSpc>
              <a:spcBef>
                <a:spcPts val="1400"/>
              </a:spcBef>
              <a:spcAft>
                <a:spcPts val="0"/>
              </a:spcAft>
              <a:buNone/>
            </a:pPr>
            <a:r>
              <a:t/>
            </a:r>
            <a:endParaRPr b="1" sz="1100">
              <a:solidFill>
                <a:srgbClr val="1D2D35"/>
              </a:solidFill>
              <a:highlight>
                <a:srgbClr val="FFFFFF"/>
              </a:highlight>
            </a:endParaRPr>
          </a:p>
          <a:p>
            <a:pPr indent="0" lvl="0" marL="0" rtl="0" algn="l">
              <a:lnSpc>
                <a:spcPct val="115000"/>
              </a:lnSpc>
              <a:spcBef>
                <a:spcPts val="400"/>
              </a:spcBef>
              <a:spcAft>
                <a:spcPts val="1200"/>
              </a:spcAft>
              <a:buNone/>
            </a:pPr>
            <a:r>
              <a:t/>
            </a:r>
            <a:endParaRPr sz="900">
              <a:solidFill>
                <a:srgbClr val="1D2D35"/>
              </a:solidFill>
              <a:highlight>
                <a:srgbClr val="FFFFFF"/>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61" name="Shape 161"/>
        <p:cNvGrpSpPr/>
        <p:nvPr/>
      </p:nvGrpSpPr>
      <p:grpSpPr>
        <a:xfrm>
          <a:off x="0" y="0"/>
          <a:ext cx="0" cy="0"/>
          <a:chOff x="0" y="0"/>
          <a:chExt cx="0" cy="0"/>
        </a:xfrm>
      </p:grpSpPr>
      <p:sp>
        <p:nvSpPr>
          <p:cNvPr id="162" name="Google Shape;162;p25"/>
          <p:cNvSpPr txBox="1"/>
          <p:nvPr>
            <p:ph type="title"/>
          </p:nvPr>
        </p:nvSpPr>
        <p:spPr>
          <a:xfrm>
            <a:off x="729450" y="7890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Conclusion</a:t>
            </a:r>
            <a:endParaRPr sz="2600"/>
          </a:p>
        </p:txBody>
      </p:sp>
      <p:sp>
        <p:nvSpPr>
          <p:cNvPr id="163" name="Google Shape;163;p25"/>
          <p:cNvSpPr txBox="1"/>
          <p:nvPr>
            <p:ph idx="4294967295" type="body"/>
          </p:nvPr>
        </p:nvSpPr>
        <p:spPr>
          <a:xfrm>
            <a:off x="721250" y="1431750"/>
            <a:ext cx="7032000" cy="22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Open Source Software is at the core of Protocol Labs. </a:t>
            </a:r>
            <a:endParaRPr sz="1800">
              <a:solidFill>
                <a:schemeClr val="lt1"/>
              </a:solidFill>
            </a:endParaRPr>
          </a:p>
          <a:p>
            <a:pPr indent="0" lvl="0" marL="0" rtl="0" algn="l">
              <a:spcBef>
                <a:spcPts val="0"/>
              </a:spcBef>
              <a:spcAft>
                <a:spcPts val="1600"/>
              </a:spcAft>
              <a:buNone/>
            </a:pPr>
            <a:r>
              <a:t/>
            </a:r>
            <a:endParaRPr sz="18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6"/>
          <p:cNvSpPr txBox="1"/>
          <p:nvPr>
            <p:ph type="ctrTitle"/>
          </p:nvPr>
        </p:nvSpPr>
        <p:spPr>
          <a:xfrm>
            <a:off x="727950" y="2253700"/>
            <a:ext cx="7688100" cy="10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100">
                <a:solidFill>
                  <a:schemeClr val="lt1"/>
                </a:solidFill>
              </a:rPr>
              <a:t>Feedback is welcomed.</a:t>
            </a:r>
            <a:endParaRPr sz="3100">
              <a:solidFill>
                <a:schemeClr val="lt1"/>
              </a:solidFill>
            </a:endParaRPr>
          </a:p>
          <a:p>
            <a:pPr indent="0" lvl="0" marL="0" rtl="0" algn="ctr">
              <a:spcBef>
                <a:spcPts val="0"/>
              </a:spcBef>
              <a:spcAft>
                <a:spcPts val="0"/>
              </a:spcAft>
              <a:buNone/>
            </a:pPr>
            <a:r>
              <a:rPr lang="en-GB" sz="1100">
                <a:solidFill>
                  <a:schemeClr val="lt1"/>
                </a:solidFill>
              </a:rPr>
              <a:t>https://github.com/kenlabs/Beginners-Guide-to-Filecoin</a:t>
            </a:r>
            <a:endParaRPr sz="1100">
              <a:solidFill>
                <a:schemeClr val="lt1"/>
              </a:solidFill>
            </a:endParaRPr>
          </a:p>
        </p:txBody>
      </p:sp>
      <p:pic>
        <p:nvPicPr>
          <p:cNvPr id="169" name="Google Shape;169;p26"/>
          <p:cNvPicPr preferRelativeResize="0"/>
          <p:nvPr/>
        </p:nvPicPr>
        <p:blipFill>
          <a:blip r:embed="rId3">
            <a:alphaModFix/>
          </a:blip>
          <a:stretch>
            <a:fillRect/>
          </a:stretch>
        </p:blipFill>
        <p:spPr>
          <a:xfrm>
            <a:off x="4070360" y="1550680"/>
            <a:ext cx="689393" cy="703020"/>
          </a:xfrm>
          <a:prstGeom prst="rect">
            <a:avLst/>
          </a:prstGeom>
          <a:noFill/>
          <a:ln>
            <a:noFill/>
          </a:ln>
        </p:spPr>
      </p:pic>
      <p:pic>
        <p:nvPicPr>
          <p:cNvPr id="170" name="Google Shape;170;p26"/>
          <p:cNvPicPr preferRelativeResize="0"/>
          <p:nvPr/>
        </p:nvPicPr>
        <p:blipFill>
          <a:blip r:embed="rId4">
            <a:alphaModFix/>
          </a:blip>
          <a:stretch>
            <a:fillRect/>
          </a:stretch>
        </p:blipFill>
        <p:spPr>
          <a:xfrm>
            <a:off x="3941056" y="1166725"/>
            <a:ext cx="948000" cy="52181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